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6" r:id="rId3"/>
    <p:sldId id="293" r:id="rId4"/>
    <p:sldId id="291" r:id="rId5"/>
    <p:sldId id="290" r:id="rId6"/>
    <p:sldId id="288" r:id="rId7"/>
    <p:sldId id="287" r:id="rId8"/>
    <p:sldId id="278" r:id="rId9"/>
    <p:sldId id="285" r:id="rId10"/>
    <p:sldId id="284" r:id="rId11"/>
    <p:sldId id="289" r:id="rId12"/>
    <p:sldId id="294" r:id="rId13"/>
    <p:sldId id="281" r:id="rId14"/>
    <p:sldId id="309" r:id="rId15"/>
    <p:sldId id="311" r:id="rId16"/>
    <p:sldId id="301" r:id="rId17"/>
    <p:sldId id="300" r:id="rId18"/>
    <p:sldId id="299" r:id="rId19"/>
    <p:sldId id="302" r:id="rId20"/>
    <p:sldId id="307" r:id="rId21"/>
    <p:sldId id="310" r:id="rId22"/>
    <p:sldId id="303" r:id="rId23"/>
    <p:sldId id="305" r:id="rId24"/>
    <p:sldId id="296" r:id="rId25"/>
    <p:sldId id="297" r:id="rId26"/>
    <p:sldId id="306" r:id="rId27"/>
    <p:sldId id="312" r:id="rId28"/>
    <p:sldId id="313" r:id="rId29"/>
    <p:sldId id="314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79" autoAdjust="0"/>
  </p:normalViewPr>
  <p:slideViewPr>
    <p:cSldViewPr>
      <p:cViewPr varScale="1">
        <p:scale>
          <a:sx n="97" d="100"/>
          <a:sy n="97" d="100"/>
        </p:scale>
        <p:origin x="-59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DEE6-6C61-4883-A45F-5754192C21A9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8477F-BE4C-4391-9AB6-5940FAE94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96ED-3289-4972-8250-B95BBF3978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0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new problem….</a:t>
            </a:r>
          </a:p>
          <a:p>
            <a:endParaRPr lang="en-US" dirty="0" smtClean="0"/>
          </a:p>
          <a:p>
            <a:r>
              <a:rPr lang="en-US" b="1" dirty="0" err="1" smtClean="0"/>
              <a:t>Microformat</a:t>
            </a:r>
            <a:r>
              <a:rPr lang="en-US" dirty="0" err="1" smtClean="0"/>
              <a:t>s</a:t>
            </a:r>
            <a:r>
              <a:rPr lang="en-US" dirty="0" smtClean="0"/>
              <a:t> (Atom feeds, Contact &amp; Address Information, etc.) came along in 2005</a:t>
            </a:r>
          </a:p>
          <a:p>
            <a:endParaRPr lang="en-US" dirty="0" smtClean="0"/>
          </a:p>
          <a:p>
            <a:r>
              <a:rPr lang="en-US" dirty="0" err="1" smtClean="0"/>
              <a:t>RDFa</a:t>
            </a:r>
            <a:r>
              <a:rPr lang="en-US" dirty="0" smtClean="0"/>
              <a:t> (</a:t>
            </a:r>
            <a:r>
              <a:rPr lang="en-US" b="1" dirty="0" smtClean="0"/>
              <a:t>R</a:t>
            </a:r>
            <a:r>
              <a:rPr lang="en-US" dirty="0" smtClean="0"/>
              <a:t>esource </a:t>
            </a:r>
            <a:r>
              <a:rPr lang="en-US" b="1" dirty="0" smtClean="0"/>
              <a:t>D</a:t>
            </a:r>
            <a:r>
              <a:rPr lang="en-US" dirty="0" smtClean="0"/>
              <a:t>escription </a:t>
            </a:r>
            <a:r>
              <a:rPr lang="en-US" b="1" dirty="0" smtClean="0"/>
              <a:t>F</a:t>
            </a:r>
            <a:r>
              <a:rPr lang="en-US" dirty="0" smtClean="0"/>
              <a:t>ramework in </a:t>
            </a:r>
            <a:r>
              <a:rPr lang="en-US" b="1" dirty="0" smtClean="0"/>
              <a:t>A</a:t>
            </a:r>
            <a:r>
              <a:rPr lang="en-US" dirty="0" smtClean="0"/>
              <a:t>ttributes) emerged slightly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477F-BE4C-4391-9AB6-5940FAE940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4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477F-BE4C-4391-9AB6-5940FAE940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0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477F-BE4C-4391-9AB6-5940FAE940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0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6EFE-32C3-402C-BBC0-259E31E4BA8A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7D9-C07F-4AD6-A1EC-6998E2393CF1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1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DF8E-9B69-41FC-8731-FF3CC7D91196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63" y="6369942"/>
            <a:ext cx="1405762" cy="42173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79363246"/>
              </p:ext>
            </p:extLst>
          </p:nvPr>
        </p:nvGraphicFramePr>
        <p:xfrm>
          <a:off x="152400" y="6179593"/>
          <a:ext cx="6587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Image" r:id="rId4" imgW="6349206" imgH="6196825" progId="">
                  <p:embed/>
                </p:oleObj>
              </mc:Choice>
              <mc:Fallback>
                <p:oleObj name="Image" r:id="rId4" imgW="6349206" imgH="619682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179593"/>
                        <a:ext cx="65878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32220"/>
            <a:ext cx="2133600" cy="365125"/>
          </a:xfrm>
        </p:spPr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6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3A94-76D1-405F-8AB8-117DB82B187B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95C-76BB-4A03-978C-E699ECD11C68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7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7B35-778A-4DAD-8378-7969310A80D9}" type="datetime1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C9C9-F803-494A-ADFC-3EBCC8709F9E}" type="datetime1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0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EB97-D379-447F-8EED-960800D48E91}" type="datetime1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F88-1C1F-474B-A899-F330DFE85E70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56F-3EC3-4988-84FF-D75B34D56EB9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6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7900-9910-45C5-A064-6B1B62E02CED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79DA-1A50-4232-A1A0-8B341314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webmasters/tools/richsnippet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305800" cy="1752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Microdata</a:t>
            </a:r>
            <a:r>
              <a:rPr lang="en-US" b="1" dirty="0"/>
              <a:t> for Dallas County Historical &amp; Genealogical Cemetery Data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838200"/>
          </a:xfrm>
        </p:spPr>
        <p:txBody>
          <a:bodyPr>
            <a:normAutofit fontScale="55000" lnSpcReduction="20000"/>
          </a:bodyPr>
          <a:lstStyle/>
          <a:p>
            <a:r>
              <a:rPr lang="en-US" sz="6000" dirty="0" smtClean="0">
                <a:solidFill>
                  <a:srgbClr val="1B0EBE"/>
                </a:solidFill>
              </a:rPr>
              <a:t>Tony Hanson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Webmaster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05178"/>
              </p:ext>
            </p:extLst>
          </p:nvPr>
        </p:nvGraphicFramePr>
        <p:xfrm>
          <a:off x="3813474" y="5148262"/>
          <a:ext cx="1517053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Image" r:id="rId4" imgW="6349206" imgH="6196825" progId="">
                  <p:embed/>
                </p:oleObj>
              </mc:Choice>
              <mc:Fallback>
                <p:oleObj name="Image" r:id="rId4" imgW="6349206" imgH="61968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474" y="5148262"/>
                        <a:ext cx="1517053" cy="148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7D79DA-1A50-4232-A1A0-8B341314F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7" y="1477803"/>
            <a:ext cx="4648200" cy="52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371600"/>
            <a:ext cx="3676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49680" y="1523999"/>
            <a:ext cx="3276600" cy="304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05000" y="5326380"/>
            <a:ext cx="1600200" cy="304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371600"/>
            <a:ext cx="3676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3999"/>
            <a:ext cx="4572000" cy="51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76600" y="5151119"/>
            <a:ext cx="800100" cy="304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Microdata</a:t>
            </a:r>
            <a:r>
              <a:rPr lang="en-US" dirty="0" smtClean="0"/>
              <a:t>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the use of additional tags, it is possible to identify the specific meaning for each item of information</a:t>
            </a:r>
          </a:p>
          <a:p>
            <a:pPr lvl="1"/>
            <a:r>
              <a:rPr lang="en-US" dirty="0" smtClean="0"/>
              <a:t>These tags do not alter the way the information is displayed by the browser</a:t>
            </a:r>
          </a:p>
          <a:p>
            <a:pPr lvl="1"/>
            <a:r>
              <a:rPr lang="en-US" dirty="0" smtClean="0"/>
              <a:t>However, they do provide a great deal additional information that can be used by the browser, the web crawlers and other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Launched in June 2011 by Bing, Google and </a:t>
            </a:r>
            <a:r>
              <a:rPr lang="en-US" sz="3200" dirty="0" smtClean="0"/>
              <a:t>Yahoo</a:t>
            </a:r>
          </a:p>
          <a:p>
            <a:pPr marL="742950" lvl="2" indent="-342900"/>
            <a:r>
              <a:rPr lang="en-US" dirty="0" err="1" smtClean="0"/>
              <a:t>Yandex</a:t>
            </a:r>
            <a:r>
              <a:rPr lang="en-US" dirty="0" smtClean="0"/>
              <a:t> </a:t>
            </a:r>
            <a:r>
              <a:rPr lang="en-US" dirty="0"/>
              <a:t>– Russia’s largest search engine – has since signed onto the </a:t>
            </a:r>
            <a:r>
              <a:rPr lang="en-US" dirty="0" smtClean="0"/>
              <a:t>effort</a:t>
            </a:r>
            <a:endParaRPr lang="en-US" dirty="0"/>
          </a:p>
          <a:p>
            <a:r>
              <a:rPr lang="en-US" dirty="0" smtClean="0"/>
              <a:t>Goal: To create </a:t>
            </a:r>
            <a:r>
              <a:rPr lang="en-US" dirty="0"/>
              <a:t>and support a common set of schemas for structured data markup on web </a:t>
            </a:r>
            <a:r>
              <a:rPr lang="en-US" dirty="0" smtClean="0"/>
              <a:t>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58" y="228600"/>
            <a:ext cx="42005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0832"/>
            <a:ext cx="1325880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71647"/>
            <a:ext cx="1219200" cy="427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42"/>
            <a:ext cx="1021080" cy="716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60" y="778917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8" y="838200"/>
            <a:ext cx="85528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06920" y="1468120"/>
            <a:ext cx="800100" cy="30480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Type </a:t>
            </a:r>
            <a:r>
              <a:rPr lang="en-US" b="1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</a:t>
            </a:r>
          </a:p>
          <a:p>
            <a:pPr lvl="1"/>
            <a:r>
              <a:rPr lang="en-US" dirty="0" err="1" smtClean="0"/>
              <a:t>CreativeWork</a:t>
            </a:r>
            <a:endParaRPr lang="en-US" dirty="0"/>
          </a:p>
          <a:p>
            <a:pPr lvl="1"/>
            <a:r>
              <a:rPr lang="en-US" dirty="0"/>
              <a:t>Event</a:t>
            </a:r>
          </a:p>
          <a:p>
            <a:pPr lvl="1"/>
            <a:r>
              <a:rPr lang="en-US" dirty="0" err="1"/>
              <a:t>MedicalEntity</a:t>
            </a:r>
            <a:endParaRPr lang="en-US" dirty="0"/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Person</a:t>
            </a:r>
          </a:p>
          <a:p>
            <a:pPr lvl="1"/>
            <a:r>
              <a:rPr lang="en-US" dirty="0"/>
              <a:t>Place</a:t>
            </a:r>
          </a:p>
          <a:p>
            <a:pPr lvl="1"/>
            <a:r>
              <a:rPr lang="en-US" dirty="0"/>
              <a:t>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14600" y="29718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" y="685800"/>
            <a:ext cx="887157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722120" y="179832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393013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Name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922252"/>
            <a:ext cx="6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925300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Description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17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90600"/>
            <a:ext cx="906247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7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18</a:t>
            </a:fld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924800" cy="537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19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8" y="685800"/>
            <a:ext cx="8842211" cy="548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6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Microdata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/>
              <a:t>vocabulary </a:t>
            </a:r>
            <a:r>
              <a:rPr lang="en-US" dirty="0" smtClean="0"/>
              <a:t>and syntax used </a:t>
            </a:r>
            <a:r>
              <a:rPr lang="en-US" dirty="0"/>
              <a:t>to extend HTML with additional </a:t>
            </a:r>
            <a:r>
              <a:rPr lang="en-US" u="sng" dirty="0"/>
              <a:t>machine readable</a:t>
            </a:r>
            <a:r>
              <a:rPr lang="en-US" dirty="0"/>
              <a:t> </a:t>
            </a:r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Tagged data is available for any application to use</a:t>
            </a:r>
          </a:p>
          <a:p>
            <a:r>
              <a:rPr lang="en-US" dirty="0" smtClean="0"/>
              <a:t>Google’s Chrome Browser supports extensions</a:t>
            </a:r>
          </a:p>
          <a:p>
            <a:r>
              <a:rPr lang="en-US" dirty="0" smtClean="0"/>
              <a:t>People Inspector</a:t>
            </a:r>
          </a:p>
          <a:p>
            <a:pPr lvl="1"/>
            <a:r>
              <a:rPr lang="en-US" dirty="0" smtClean="0"/>
              <a:t>Senses when a page has information tagged using the schema.org People Schema</a:t>
            </a:r>
          </a:p>
          <a:p>
            <a:pPr lvl="1"/>
            <a:r>
              <a:rPr lang="en-US" dirty="0" smtClean="0"/>
              <a:t>Does useful things with that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45426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DGS Cemetery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35,000 records</a:t>
            </a:r>
          </a:p>
          <a:p>
            <a:r>
              <a:rPr lang="en-US" dirty="0" smtClean="0"/>
              <a:t>Data gathered by volunteers for 13 years</a:t>
            </a:r>
          </a:p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Cemetery Records</a:t>
            </a:r>
          </a:p>
          <a:p>
            <a:pPr lvl="1"/>
            <a:r>
              <a:rPr lang="en-US" dirty="0" smtClean="0"/>
              <a:t>Tomb Stones</a:t>
            </a:r>
          </a:p>
          <a:p>
            <a:pPr lvl="1"/>
            <a:r>
              <a:rPr lang="en-US" dirty="0" smtClean="0"/>
              <a:t>Other Records</a:t>
            </a:r>
          </a:p>
          <a:p>
            <a:r>
              <a:rPr lang="en-US" dirty="0" smtClean="0"/>
              <a:t>Has been tagged with schema.org schema’s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87701"/>
              </p:ext>
            </p:extLst>
          </p:nvPr>
        </p:nvGraphicFramePr>
        <p:xfrm>
          <a:off x="152400" y="152400"/>
          <a:ext cx="151765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Image" r:id="rId3" imgW="6349206" imgH="6196825" progId="">
                  <p:embed/>
                </p:oleObj>
              </mc:Choice>
              <mc:Fallback>
                <p:oleObj name="Image" r:id="rId3" imgW="6349206" imgH="619682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517650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2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5" y="533400"/>
            <a:ext cx="890332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672979" y="533400"/>
            <a:ext cx="190500" cy="2162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0332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806718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524000" y="2286000"/>
            <a:ext cx="38100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200400" y="2514600"/>
            <a:ext cx="28194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81600" y="2743200"/>
            <a:ext cx="1676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66099" y="3862822"/>
            <a:ext cx="304800" cy="3281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24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" y="990600"/>
            <a:ext cx="863921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25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6701"/>
            <a:ext cx="2781300" cy="61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096000" y="11430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096000" y="16002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096000" y="44958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0" y="60960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" y="990600"/>
            <a:ext cx="863921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98904" y="2852929"/>
            <a:ext cx="5721096" cy="2712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5" y="2842769"/>
            <a:ext cx="8837914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27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7" y="1447800"/>
            <a:ext cx="8824854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955268"/>
            <a:ext cx="545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http://www.google.com/webmasters/tools/richsnippets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28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422181"/>
            <a:ext cx="7688317" cy="368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0" y="3199085"/>
            <a:ext cx="1143000" cy="45851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29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776288"/>
            <a:ext cx="71151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12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way people navigate to a web page has changed….</a:t>
            </a:r>
          </a:p>
          <a:p>
            <a:r>
              <a:rPr lang="en-US" dirty="0" smtClean="0"/>
              <a:t>Search Engines are being used to locate information of interest</a:t>
            </a:r>
          </a:p>
          <a:p>
            <a:pPr lvl="1"/>
            <a:r>
              <a:rPr lang="en-US" dirty="0" smtClean="0"/>
              <a:t>We don’t go directly to web sites any more…</a:t>
            </a:r>
          </a:p>
          <a:p>
            <a:pPr lvl="1"/>
            <a:r>
              <a:rPr lang="en-US" dirty="0" smtClean="0"/>
              <a:t>We ‘Google it’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4991100"/>
            <a:ext cx="265176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Microdata</a:t>
            </a:r>
            <a:r>
              <a:rPr lang="en-US" dirty="0" smtClean="0"/>
              <a:t> provides semantic meaning for your web data</a:t>
            </a:r>
          </a:p>
          <a:p>
            <a:r>
              <a:rPr lang="en-US" dirty="0" smtClean="0"/>
              <a:t>This makes your data more meaningful to crawlers, browsers and other web services</a:t>
            </a:r>
          </a:p>
          <a:p>
            <a:r>
              <a:rPr lang="en-US" dirty="0" smtClean="0"/>
              <a:t>schema.org appears to be the dominant standard for the major search engines</a:t>
            </a:r>
          </a:p>
          <a:p>
            <a:pPr lvl="1"/>
            <a:r>
              <a:rPr lang="en-US" dirty="0" smtClean="0"/>
              <a:t>Additional Information: schema.org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are sites ranked in a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our site appears on the results list depends a lot on what the web crawlers find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Organizing and tagging data in a way that is </a:t>
            </a:r>
            <a:r>
              <a:rPr lang="en-US" u="sng" dirty="0" smtClean="0"/>
              <a:t>meaningful to the search engine</a:t>
            </a:r>
            <a:r>
              <a:rPr lang="en-US" dirty="0" smtClean="0"/>
              <a:t> is very important…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4991100"/>
            <a:ext cx="265176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123725"/>
            <a:ext cx="2438400" cy="855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27270"/>
            <a:ext cx="204216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of a well designed web page </a:t>
            </a:r>
            <a:r>
              <a:rPr lang="en-US" dirty="0" smtClean="0"/>
              <a:t>is </a:t>
            </a:r>
            <a:r>
              <a:rPr lang="en-US" dirty="0"/>
              <a:t>to make information useful to </a:t>
            </a:r>
            <a:r>
              <a:rPr lang="en-US" b="1" dirty="0"/>
              <a:t>natural language interpreters</a:t>
            </a:r>
            <a:endParaRPr lang="en-US" dirty="0"/>
          </a:p>
          <a:p>
            <a:pPr lvl="1"/>
            <a:r>
              <a:rPr lang="en-US" dirty="0"/>
              <a:t>a.k.a. ‘</a:t>
            </a:r>
            <a:r>
              <a:rPr lang="en-US" b="1" dirty="0"/>
              <a:t>People</a:t>
            </a:r>
            <a:r>
              <a:rPr lang="en-US" dirty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HTML </a:t>
            </a:r>
            <a:r>
              <a:rPr lang="en-US" dirty="0"/>
              <a:t>can </a:t>
            </a:r>
            <a:r>
              <a:rPr lang="en-US" dirty="0" smtClean="0"/>
              <a:t>make </a:t>
            </a:r>
            <a:r>
              <a:rPr lang="en-US" dirty="0"/>
              <a:t>it very difficult for search engines to recognize </a:t>
            </a:r>
            <a:r>
              <a:rPr lang="en-US" dirty="0" smtClean="0"/>
              <a:t>the data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371600"/>
            <a:ext cx="3676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35814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2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371600"/>
            <a:ext cx="3676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7" y="1477803"/>
            <a:ext cx="4648200" cy="52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7" y="1477803"/>
            <a:ext cx="4648200" cy="52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371600"/>
            <a:ext cx="3676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95600" y="2286000"/>
            <a:ext cx="1143000" cy="304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5000" y="3048000"/>
            <a:ext cx="1143000" cy="304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05000" y="6096000"/>
            <a:ext cx="1143000" cy="304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7" y="1477803"/>
            <a:ext cx="4648200" cy="52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97D79DA-1A50-4232-A1A0-8B341314FE58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371600"/>
            <a:ext cx="3676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28800" y="3791414"/>
            <a:ext cx="1066800" cy="304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451</Words>
  <Application>Microsoft Office PowerPoint</Application>
  <PresentationFormat>On-screen Show (4:3)</PresentationFormat>
  <Paragraphs>103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Image</vt:lpstr>
      <vt:lpstr>Microdata for Dallas County Historical &amp; Genealogical Cemetery Data</vt:lpstr>
      <vt:lpstr>What is Microdata?</vt:lpstr>
      <vt:lpstr>Why is this important?</vt:lpstr>
      <vt:lpstr>How are sites ranked in a search?</vt:lpstr>
      <vt:lpstr>The Problem</vt:lpstr>
      <vt:lpstr>Source: Database</vt:lpstr>
      <vt:lpstr>HTML</vt:lpstr>
      <vt:lpstr>Dates?</vt:lpstr>
      <vt:lpstr>Location?</vt:lpstr>
      <vt:lpstr>Names?</vt:lpstr>
      <vt:lpstr>Relationship?</vt:lpstr>
      <vt:lpstr>How Does Microdata Help?</vt:lpstr>
      <vt:lpstr>PowerPoint Presentation</vt:lpstr>
      <vt:lpstr>PowerPoint Presentation</vt:lpstr>
      <vt:lpstr>The Type Hierarchy</vt:lpstr>
      <vt:lpstr>PowerPoint Presentation</vt:lpstr>
      <vt:lpstr>PowerPoint Presentation</vt:lpstr>
      <vt:lpstr>PowerPoint Presentation</vt:lpstr>
      <vt:lpstr>PowerPoint Presentation</vt:lpstr>
      <vt:lpstr>Browser Support</vt:lpstr>
      <vt:lpstr>DGS Cemetery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Tools</vt:lpstr>
      <vt:lpstr>PowerPoint Presentation</vt:lpstr>
      <vt:lpstr>PowerPoint Presentation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Microdata for Dallas County Historical &amp; Genealogical Cemetery Data</dc:title>
  <dc:creator>Tony</dc:creator>
  <cp:lastModifiedBy>Tony</cp:lastModifiedBy>
  <cp:revision>85</cp:revision>
  <dcterms:created xsi:type="dcterms:W3CDTF">2013-09-08T22:40:21Z</dcterms:created>
  <dcterms:modified xsi:type="dcterms:W3CDTF">2013-09-16T23:31:37Z</dcterms:modified>
</cp:coreProperties>
</file>